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78" r:id="rId13"/>
    <p:sldId id="269" r:id="rId14"/>
    <p:sldId id="263" r:id="rId15"/>
    <p:sldId id="264" r:id="rId16"/>
    <p:sldId id="265" r:id="rId17"/>
    <p:sldId id="266" r:id="rId18"/>
    <p:sldId id="267" r:id="rId19"/>
    <p:sldId id="268" r:id="rId20"/>
    <p:sldId id="274" r:id="rId21"/>
    <p:sldId id="270" r:id="rId22"/>
    <p:sldId id="271" r:id="rId23"/>
    <p:sldId id="272" r:id="rId24"/>
    <p:sldId id="273" r:id="rId25"/>
    <p:sldId id="275" r:id="rId26"/>
    <p:sldId id="276" r:id="rId27"/>
    <p:sldId id="280" r:id="rId28"/>
    <p:sldId id="279" r:id="rId29"/>
    <p:sldId id="283" r:id="rId30"/>
    <p:sldId id="284" r:id="rId31"/>
    <p:sldId id="285" r:id="rId32"/>
    <p:sldId id="277" r:id="rId33"/>
    <p:sldId id="282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F40F9-7C84-4578-9D4A-AB9DDCFE8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C16904-68BD-413B-8B16-05AA29568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0F7985-2EE7-45C4-B824-F1724ECC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3A64AC-4E72-498B-B844-370DCF4E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337A03-8BA5-4C5B-917F-B3C0F3C3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84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41F16-337E-49AE-9E77-901EB032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4FFF4E-B2C1-4874-8575-265A02D8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3697E4-1E80-4104-B93C-1A04E324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83C7C-F8EE-47BE-AA9C-344DE00E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DC9526-0990-4612-8F4B-1AAEEC77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7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E06A18-0F71-4A2F-99FE-1A1AAF7B2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C86C4B-F3E1-456A-A638-24F339839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F8FBE0-9525-4D78-9CBD-26EB39A1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C4B7E4-17FD-4746-AB1E-B4686DB5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C56434-9A38-48C6-A902-FAAE0772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09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EB3F6-E52A-4416-8F89-AE9AB835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F1E31B-9760-416E-9930-8978BB8ED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97B0CA-1E30-4D68-99E8-25B69BDE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85FB20-9437-4D57-85E4-558D0D53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43A4E4-51E3-41BF-929B-354813B3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66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DE165-A414-43D0-AC80-FB9F8F06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07601-3ACE-43B3-A41F-B00E7F7F8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510AC3-126B-4402-9E36-B709455F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737F6E-5BF3-4057-BA2D-4C7C3601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9DB52-05DE-4101-8B54-8A5CEF36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90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E07B9-94C0-40B3-9739-9EF78FE4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8D67D8-4C00-457B-AFA8-F447D365F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9795C9-4AA7-48E6-A91E-4856ADF1C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DDCF4A-89CF-413B-9184-1171D27E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635711-2FD6-481C-9FBF-BEE2D242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29A1C7-C2EF-4C7C-A9EE-F7B62911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26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3B829F-6C40-40A1-92B1-91D98CDB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60C0AD-F21B-45BD-AE8C-61A55B95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80EA9C-FEAF-4E3A-81A0-F8E790081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F041E7-328D-419E-B9F1-97F3B1548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868CE17-A7D6-4F1F-9347-3C95A0DF0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C2D1D1-FFB1-4703-9125-CAFFECD7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CBC580E-C00E-4925-80BA-769ADCA7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2B334B-A093-47E3-B255-F23B6389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622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2205D-E3AB-4ABC-A68C-BF2123DF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8664D3-7D23-4082-AE35-124623793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24722E-FDDA-4E04-8ACD-B90B1D43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F5AE6-51B4-4FF9-B1D2-659AF840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63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9404745-0DF2-44B4-A0BD-07D0AA11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31A619-9984-49EF-95DA-6949C38D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551B8-41F9-4280-A84E-A72421C1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37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4235D-8557-4700-9394-5EB94E0D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135B32-1C21-4A4A-8A20-A4945271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36E00C-4624-49F1-814C-770F3AE8B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F07A24-DD47-42EB-9C60-685BCC93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DB59A8-5563-4AFE-BCE3-DD3BA8F6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4A4FB7-1F60-4A12-9E45-E575BF48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65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83AF6-EF1D-4F11-9FBE-BC1932DE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D8990AE-869F-4CAF-B093-D630A6270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58834E-76F9-4432-80B5-A34EE9334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0F14EB-4509-480B-83A3-C33DA46A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9C390E-7548-4F09-B883-711027F9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83B6B9-EE64-4414-970C-A4D534FC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03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05D43D-6AE4-4DC3-9503-73C96833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6F0DE6-CDAB-419E-83E2-EB7E123F3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8B8DBA-62B8-4440-88B2-25A53CA6E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16A9C-C39C-4226-AA7A-ADC44652D3E1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A76D88-0FEF-4101-99E6-83BC99E00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F66120-9527-44A3-AC68-545F9BAF7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BDDAB-B683-4436-A627-E3BCD8A01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68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Close-up of blackboard with smudged chalk">
            <a:extLst>
              <a:ext uri="{FF2B5EF4-FFF2-40B4-BE49-F238E27FC236}">
                <a16:creationId xmlns:a16="http://schemas.microsoft.com/office/drawing/2014/main" id="{4792A458-085D-4647-BA93-3278AE68D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77" b="1405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945A87-AA09-40A9-8317-0C6871B8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593765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4D0-AD14-4422-A712-65F7F739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24C5B71-A62E-439B-B14F-8AC02A25C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9662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2EFE13-2BFA-4106-A148-6358A9D6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fr-FR" sz="4000"/>
              <a:t>Exemple pour une séparation linéaire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9BD6D8-8DE3-4B5A-ABB3-358E069B9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W  : 0,985|2,186</a:t>
            </a:r>
          </a:p>
          <a:p>
            <a:r>
              <a:rPr lang="en-US" sz="2000" dirty="0"/>
              <a:t>B = -0,522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5229BF-9222-4447-9AE7-FF388374B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2322" b="-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360F98C4-77FE-4570-B66B-27F117DC32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83112"/>
                  </p:ext>
                </p:extLst>
              </p:nvPr>
            </p:nvGraphicFramePr>
            <p:xfrm>
              <a:off x="838199" y="3201705"/>
              <a:ext cx="3603171" cy="2194560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1201057">
                      <a:extLst>
                        <a:ext uri="{9D8B030D-6E8A-4147-A177-3AD203B41FA5}">
                          <a16:colId xmlns:a16="http://schemas.microsoft.com/office/drawing/2014/main" val="907788247"/>
                        </a:ext>
                      </a:extLst>
                    </a:gridCol>
                    <a:gridCol w="1201057">
                      <a:extLst>
                        <a:ext uri="{9D8B030D-6E8A-4147-A177-3AD203B41FA5}">
                          <a16:colId xmlns:a16="http://schemas.microsoft.com/office/drawing/2014/main" val="879627193"/>
                        </a:ext>
                      </a:extLst>
                    </a:gridCol>
                    <a:gridCol w="1201057">
                      <a:extLst>
                        <a:ext uri="{9D8B030D-6E8A-4147-A177-3AD203B41FA5}">
                          <a16:colId xmlns:a16="http://schemas.microsoft.com/office/drawing/2014/main" val="148687814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x0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800" smtClean="0"/>
                                    </m:ctrlPr>
                                  </m:accPr>
                                  <m:e>
                                    <m:r>
                                      <a:rPr lang="fr-FR" sz="1800" b="0" smtClean="0"/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3543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0.896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1.410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3.445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809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-1.509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-1.438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-5.155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4095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1.443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1.333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3.816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19883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-1.895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-0.613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-3.731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2790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-2.048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-2.420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-7.833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0978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360F98C4-77FE-4570-B66B-27F117DC32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83112"/>
                  </p:ext>
                </p:extLst>
              </p:nvPr>
            </p:nvGraphicFramePr>
            <p:xfrm>
              <a:off x="838199" y="3201705"/>
              <a:ext cx="3603171" cy="2194560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1201057">
                      <a:extLst>
                        <a:ext uri="{9D8B030D-6E8A-4147-A177-3AD203B41FA5}">
                          <a16:colId xmlns:a16="http://schemas.microsoft.com/office/drawing/2014/main" val="907788247"/>
                        </a:ext>
                      </a:extLst>
                    </a:gridCol>
                    <a:gridCol w="1201057">
                      <a:extLst>
                        <a:ext uri="{9D8B030D-6E8A-4147-A177-3AD203B41FA5}">
                          <a16:colId xmlns:a16="http://schemas.microsoft.com/office/drawing/2014/main" val="879627193"/>
                        </a:ext>
                      </a:extLst>
                    </a:gridCol>
                    <a:gridCol w="1201057">
                      <a:extLst>
                        <a:ext uri="{9D8B030D-6E8A-4147-A177-3AD203B41FA5}">
                          <a16:colId xmlns:a16="http://schemas.microsoft.com/office/drawing/2014/main" val="148687814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x0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1015" t="-8333" r="-1015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53543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0.896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1.410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3.445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809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-1.509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-1.438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-5.155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4095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1.443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1.333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3.816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1988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-1.895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-0.613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-3.731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2790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-2.048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 -2.420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 -7.833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097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6FE52E2D-E56F-418D-9A76-AA398A3C0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34" y="2295331"/>
            <a:ext cx="5388429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67C5D-465E-47A1-A22A-4D324086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par descente de gradient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965A4-BBE3-435F-A9D7-394FB15DD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Neuron</a:t>
            </a:r>
            <a:r>
              <a:rPr lang="fr-FR" dirty="0"/>
              <a:t> apprend par optimisation d’une fonction de perte</a:t>
            </a:r>
          </a:p>
          <a:p>
            <a:r>
              <a:rPr lang="fr-FR" dirty="0"/>
              <a:t>Exemple log-vraisemblance négative : 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5459FD-734F-44D6-95F5-188D2EB4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705050"/>
            <a:ext cx="3886200" cy="428625"/>
          </a:xfrm>
          <a:prstGeom prst="rect">
            <a:avLst/>
          </a:prstGeom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A6294B5F-14A9-412E-BE06-93856C5A3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2" y="283527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E85DA-6FD6-4F17-8D61-9AC03E29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 ne suffit pas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8B053D1-BC66-4048-88CB-50E6C4307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83574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B72B7-4CC2-449E-9DC4-6E50E902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de neurone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7B273F2-F21B-4569-BA7C-9F9CFFB84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33" y="1825625"/>
            <a:ext cx="6839534" cy="4351338"/>
          </a:xfrm>
        </p:spPr>
      </p:pic>
    </p:spTree>
    <p:extLst>
      <p:ext uri="{BB962C8B-B14F-4D97-AF65-F5344CB8AC3E}">
        <p14:creationId xmlns:p14="http://schemas.microsoft.com/office/powerpoint/2010/main" val="4153153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90A75-B248-4CF8-8A58-9FD46205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récurrent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3FA1F3-2A89-452F-A9BD-7C8BE8D00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29" y="1825625"/>
            <a:ext cx="6174342" cy="4351338"/>
          </a:xfrm>
        </p:spPr>
      </p:pic>
    </p:spTree>
    <p:extLst>
      <p:ext uri="{BB962C8B-B14F-4D97-AF65-F5344CB8AC3E}">
        <p14:creationId xmlns:p14="http://schemas.microsoft.com/office/powerpoint/2010/main" val="206292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5B5CB-A2EB-49FE-8366-23B0036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A275B8B-B3D0-4F70-A638-DD049EF5B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7249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333090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78740-6BF7-4DF9-8C4C-42DED5B8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flou&#10;&#10;Description générée automatiquement">
            <a:extLst>
              <a:ext uri="{FF2B5EF4-FFF2-40B4-BE49-F238E27FC236}">
                <a16:creationId xmlns:a16="http://schemas.microsoft.com/office/drawing/2014/main" id="{5A1D27EE-CC65-4281-BFE9-D3C4D1F81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2767806"/>
            <a:ext cx="6572250" cy="2466975"/>
          </a:xfrm>
        </p:spPr>
      </p:pic>
    </p:spTree>
    <p:extLst>
      <p:ext uri="{BB962C8B-B14F-4D97-AF65-F5344CB8AC3E}">
        <p14:creationId xmlns:p14="http://schemas.microsoft.com/office/powerpoint/2010/main" val="76571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B3B92-ED9E-418E-AF63-851C34DF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07B201-ED9D-4B6D-9F8D-A68528FC4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638176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BEDFE6-DCE9-4A61-8939-97C7F274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820C907-FAD5-4AEE-B515-1C6F2FD1E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28863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E3D343-356E-4907-86B5-E362C815B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3B2927-9941-423B-B5E1-8C6D8127D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différent, même&#10;&#10;Description générée automatiquement">
            <a:extLst>
              <a:ext uri="{FF2B5EF4-FFF2-40B4-BE49-F238E27FC236}">
                <a16:creationId xmlns:a16="http://schemas.microsoft.com/office/drawing/2014/main" id="{028DDB9E-52CB-44E1-8548-C4D7030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4" y="0"/>
            <a:ext cx="977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2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7E560-9456-4BA7-9322-7E51F8F8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16160EB-90FA-4AC5-AFBA-7B9BEC7EC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95571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82BB8-2909-40B7-A8AE-7F9B1239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26BBBF-A28B-4C79-8215-DC73E75B4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18048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D9029-C664-4E9B-8BB1-8362710D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Interêt</a:t>
            </a:r>
            <a:r>
              <a:rPr lang="fr-FR" dirty="0"/>
              <a:t> du </a:t>
            </a:r>
            <a:r>
              <a:rPr lang="fr-FR" dirty="0" err="1"/>
              <a:t>deeplearning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73F332-10C4-4EA7-B808-DD581606B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Reconnaissance d’image</a:t>
            </a:r>
          </a:p>
          <a:p>
            <a:endParaRPr lang="fr-FR" dirty="0"/>
          </a:p>
          <a:p>
            <a:r>
              <a:rPr lang="fr-FR" dirty="0"/>
              <a:t>Traitement automatique de la langue</a:t>
            </a:r>
          </a:p>
          <a:p>
            <a:endParaRPr lang="fr-FR" dirty="0"/>
          </a:p>
          <a:p>
            <a:r>
              <a:rPr lang="fr-FR" dirty="0"/>
              <a:t>Reconnaissance vocal </a:t>
            </a:r>
          </a:p>
        </p:txBody>
      </p:sp>
    </p:spTree>
    <p:extLst>
      <p:ext uri="{BB962C8B-B14F-4D97-AF65-F5344CB8AC3E}">
        <p14:creationId xmlns:p14="http://schemas.microsoft.com/office/powerpoint/2010/main" val="2049317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C18CE-7A61-4542-845F-23E04147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9E49556-A6C3-4E75-B292-423D935C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35" y="1825625"/>
            <a:ext cx="6385729" cy="4351338"/>
          </a:xfrm>
        </p:spPr>
      </p:pic>
    </p:spTree>
    <p:extLst>
      <p:ext uri="{BB962C8B-B14F-4D97-AF65-F5344CB8AC3E}">
        <p14:creationId xmlns:p14="http://schemas.microsoft.com/office/powerpoint/2010/main" val="48751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2C42D-531F-4BDF-8146-430ACC2E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E00D8691-30D8-4908-888F-0DD17A05E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058194"/>
            <a:ext cx="6667500" cy="3886200"/>
          </a:xfrm>
        </p:spPr>
      </p:pic>
    </p:spTree>
    <p:extLst>
      <p:ext uri="{BB962C8B-B14F-4D97-AF65-F5344CB8AC3E}">
        <p14:creationId xmlns:p14="http://schemas.microsoft.com/office/powerpoint/2010/main" val="2064609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41F97A-AD2D-4856-9DB1-F6721E3B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plusieurs&#10;&#10;Description générée automatiquement">
            <a:extLst>
              <a:ext uri="{FF2B5EF4-FFF2-40B4-BE49-F238E27FC236}">
                <a16:creationId xmlns:a16="http://schemas.microsoft.com/office/drawing/2014/main" id="{C4CA9981-3FE9-45DA-AE8F-71CA4A59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37" y="2533440"/>
            <a:ext cx="9413985" cy="3288861"/>
          </a:xfrm>
        </p:spPr>
      </p:pic>
    </p:spTree>
    <p:extLst>
      <p:ext uri="{BB962C8B-B14F-4D97-AF65-F5344CB8AC3E}">
        <p14:creationId xmlns:p14="http://schemas.microsoft.com/office/powerpoint/2010/main" val="1685851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E372E-7C85-4E35-8159-9297EF12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récurrent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714E9-8859-4181-8FCF-FB75CA08D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BCF71B-6AF1-4DD2-9B3F-253F4B4B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26" y="2845156"/>
            <a:ext cx="32194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2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4B5D7-05BA-4A98-92A0-1E7676B8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récurrent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0D32AA-8C18-4867-8A8C-4ACB788A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7EDD62-081A-4BE5-9D7E-ABE3BC4C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985962"/>
            <a:ext cx="95726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4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54BE3-28D3-41A1-B30C-E068DF13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récurrent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824CC1-AD69-4630-990F-97879238B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53" y="1825625"/>
            <a:ext cx="7269294" cy="4351338"/>
          </a:xfrm>
        </p:spPr>
      </p:pic>
    </p:spTree>
    <p:extLst>
      <p:ext uri="{BB962C8B-B14F-4D97-AF65-F5344CB8AC3E}">
        <p14:creationId xmlns:p14="http://schemas.microsoft.com/office/powerpoint/2010/main" val="2575121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DB81E-C69E-43F5-887F-87F2033F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du </a:t>
            </a:r>
            <a:r>
              <a:rPr lang="fr-FR" dirty="0" err="1"/>
              <a:t>deeplearning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039F0E-27F2-4344-9AC9-58E8C75E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Boite noire</a:t>
            </a:r>
          </a:p>
          <a:p>
            <a:endParaRPr lang="fr-FR" dirty="0"/>
          </a:p>
          <a:p>
            <a:r>
              <a:rPr lang="fr-FR" dirty="0"/>
              <a:t>Nécessite beaucoup de données</a:t>
            </a:r>
          </a:p>
          <a:p>
            <a:endParaRPr lang="fr-FR" dirty="0"/>
          </a:p>
          <a:p>
            <a:r>
              <a:rPr lang="fr-FR" dirty="0"/>
              <a:t>Répète le biais des données</a:t>
            </a:r>
          </a:p>
        </p:txBody>
      </p:sp>
    </p:spTree>
    <p:extLst>
      <p:ext uri="{BB962C8B-B14F-4D97-AF65-F5344CB8AC3E}">
        <p14:creationId xmlns:p14="http://schemas.microsoft.com/office/powerpoint/2010/main" val="3626784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C010-68F9-4BB2-AA3C-9027ACC2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855BEA-36B6-4C2E-B6D7-F78BD446E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90" y="1825625"/>
            <a:ext cx="4087620" cy="4351338"/>
          </a:xfrm>
        </p:spPr>
      </p:pic>
    </p:spTree>
    <p:extLst>
      <p:ext uri="{BB962C8B-B14F-4D97-AF65-F5344CB8AC3E}">
        <p14:creationId xmlns:p14="http://schemas.microsoft.com/office/powerpoint/2010/main" val="2283641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15BC8-61D7-4621-A576-1DB6429A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388907-CA80-414C-9649-71FDFC27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2" y="1910556"/>
            <a:ext cx="3533775" cy="4181475"/>
          </a:xfrm>
        </p:spPr>
      </p:pic>
    </p:spTree>
    <p:extLst>
      <p:ext uri="{BB962C8B-B14F-4D97-AF65-F5344CB8AC3E}">
        <p14:creationId xmlns:p14="http://schemas.microsoft.com/office/powerpoint/2010/main" val="45305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58BAB-839C-4146-AECA-A8F1C87C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4E2A492-1249-40ED-8475-25F8ED3BA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59" y="1825625"/>
            <a:ext cx="6005081" cy="4351338"/>
          </a:xfrm>
        </p:spPr>
      </p:pic>
    </p:spTree>
    <p:extLst>
      <p:ext uri="{BB962C8B-B14F-4D97-AF65-F5344CB8AC3E}">
        <p14:creationId xmlns:p14="http://schemas.microsoft.com/office/powerpoint/2010/main" val="122598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D441A-406A-419A-80C1-CF663A46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01EC214-8AA9-4530-9388-D97E4359A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24" y="1825625"/>
            <a:ext cx="9602952" cy="4351338"/>
          </a:xfrm>
        </p:spPr>
      </p:pic>
    </p:spTree>
    <p:extLst>
      <p:ext uri="{BB962C8B-B14F-4D97-AF65-F5344CB8AC3E}">
        <p14:creationId xmlns:p14="http://schemas.microsoft.com/office/powerpoint/2010/main" val="125192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78DA2-F14C-40FC-9540-C7DB5A8B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A0772949-78DE-4E7A-99D1-9BF7097312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19250" y="2553494"/>
          <a:ext cx="8953500" cy="2895600"/>
        </p:xfrm>
        <a:graphic>
          <a:graphicData uri="http://schemas.openxmlformats.org/drawingml/2006/table">
            <a:tbl>
              <a:tblPr/>
              <a:tblGrid>
                <a:gridCol w="4476750">
                  <a:extLst>
                    <a:ext uri="{9D8B030D-6E8A-4147-A177-3AD203B41FA5}">
                      <a16:colId xmlns:a16="http://schemas.microsoft.com/office/drawing/2014/main" val="869005156"/>
                    </a:ext>
                  </a:extLst>
                </a:gridCol>
                <a:gridCol w="4476750">
                  <a:extLst>
                    <a:ext uri="{9D8B030D-6E8A-4147-A177-3AD203B41FA5}">
                      <a16:colId xmlns:a16="http://schemas.microsoft.com/office/drawing/2014/main" val="2985626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b="1">
                          <a:effectLst/>
                        </a:rPr>
                        <a:t>Classical Machine Learning: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1">
                          <a:effectLst/>
                        </a:rPr>
                        <a:t>Deep Learning: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564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Interpretability and explainability are paramount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Smaller amounts of relatively simple data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Straightforward feature engineering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Limited computational power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Limited time, need for faster prototyping and operationalization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Need for varied algorithm choices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effectLst/>
                        </a:rPr>
                        <a:t>Accuracy of test dataset results is acceptable 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Very high accuracy is a priority (and primes over straightforward interpretability and </a:t>
                      </a:r>
                      <a:r>
                        <a:rPr lang="en-US" dirty="0" err="1">
                          <a:effectLst/>
                        </a:rPr>
                        <a:t>explainability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Large amounts of precisely labeled data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Complex feature engineering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Powerful compute resources available (GPU acceleration)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</a:rPr>
                        <a:t>Augmentation and other transformations of the initial dataset will be necessary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87862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6129AC8-2DA6-4248-B228-9191E757E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30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C57921-68F8-4C97-96BC-2B21AF67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7EB924-10F5-4182-B65D-CF0E47849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47" y="1825625"/>
            <a:ext cx="5982505" cy="4351338"/>
          </a:xfrm>
        </p:spPr>
      </p:pic>
    </p:spTree>
    <p:extLst>
      <p:ext uri="{BB962C8B-B14F-4D97-AF65-F5344CB8AC3E}">
        <p14:creationId xmlns:p14="http://schemas.microsoft.com/office/powerpoint/2010/main" val="1919161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3DB41-96C1-4BEE-96BC-D4CC30F5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14" y="641576"/>
            <a:ext cx="5165936" cy="1674904"/>
          </a:xfrm>
        </p:spPr>
        <p:txBody>
          <a:bodyPr anchor="ctr">
            <a:normAutofit/>
          </a:bodyPr>
          <a:lstStyle/>
          <a:p>
            <a:r>
              <a:rPr lang="fr-FR" sz="4000"/>
              <a:t>Neurone formel (perceptron)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615C668-5C73-4976-9E4E-AA8468B26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09" y="552906"/>
                <a:ext cx="5159825" cy="1674905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Entrée </a:t>
                </a:r>
                <a:r>
                  <a:rPr lang="en-US" sz="2000" b="1" dirty="0"/>
                  <a:t>x</a:t>
                </a:r>
                <a:endParaRPr lang="en-US" sz="2000" dirty="0"/>
              </a:p>
              <a:p>
                <a:r>
                  <a:rPr lang="en-US" sz="2000" dirty="0"/>
                  <a:t>Sortie </a:t>
                </a:r>
                <a:r>
                  <a:rPr lang="en-US" sz="2000" b="1" dirty="0"/>
                  <a:t>y</a:t>
                </a:r>
              </a:p>
              <a:p>
                <a:r>
                  <a:rPr lang="en-US" sz="2000" dirty="0" err="1"/>
                  <a:t>Paramètres</a:t>
                </a:r>
                <a:r>
                  <a:rPr lang="en-US" sz="2000" dirty="0"/>
                  <a:t> </a:t>
                </a:r>
                <a:r>
                  <a:rPr lang="en-US" sz="2000" b="1" dirty="0"/>
                  <a:t>w </a:t>
                </a:r>
                <a:r>
                  <a:rPr lang="en-US" sz="2000" dirty="0"/>
                  <a:t>et </a:t>
                </a:r>
                <a:r>
                  <a:rPr lang="en-US" sz="2000" b="1" dirty="0"/>
                  <a:t>b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615C668-5C73-4976-9E4E-AA8468B26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09" y="552906"/>
                <a:ext cx="5159825" cy="1674905"/>
              </a:xfrm>
              <a:blipFill>
                <a:blip r:embed="rId2"/>
                <a:stretch>
                  <a:fillRect l="-1064" t="-730" b="-41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C95565-A191-4F98-B1C0-7A4EA45D1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83" y="2405149"/>
            <a:ext cx="7957935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4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C3727-FE6E-4BE9-A706-0904BFE4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 d’activation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2B7636D-C502-4BA7-B5E4-0BC4EC881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7" y="2743994"/>
            <a:ext cx="5762625" cy="2514600"/>
          </a:xfrm>
        </p:spPr>
      </p:pic>
    </p:spTree>
    <p:extLst>
      <p:ext uri="{BB962C8B-B14F-4D97-AF65-F5344CB8AC3E}">
        <p14:creationId xmlns:p14="http://schemas.microsoft.com/office/powerpoint/2010/main" val="13009177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F32315-82C0-4313-AE44-596EE6BC58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1a529-2215-4aab-bb27-b3a69f90f7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FB111-758F-4019-A2E8-1DC16EBD7D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451106-D3E4-42CB-8BEA-3646A8E7AB5E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e1f1a529-2215-4aab-bb27-b3a69f90f778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223</Words>
  <Application>Microsoft Office PowerPoint</Application>
  <PresentationFormat>Grand écran</PresentationFormat>
  <Paragraphs>64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Thème Office</vt:lpstr>
      <vt:lpstr>Deep Learning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Neurone formel (perceptron)</vt:lpstr>
      <vt:lpstr>Fonctions d’activation </vt:lpstr>
      <vt:lpstr>Présentation PowerPoint</vt:lpstr>
      <vt:lpstr>Exemple pour une séparation linéaire</vt:lpstr>
      <vt:lpstr>Apprentissage par descente de gradient</vt:lpstr>
      <vt:lpstr>Perceptron ne suffit pas</vt:lpstr>
      <vt:lpstr>Réseau de neurone</vt:lpstr>
      <vt:lpstr>Réseau récurrent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Interêt du deeplearning </vt:lpstr>
      <vt:lpstr>Convolution</vt:lpstr>
      <vt:lpstr>Présentation PowerPoint</vt:lpstr>
      <vt:lpstr>Présentation PowerPoint</vt:lpstr>
      <vt:lpstr>Réseau récurrent</vt:lpstr>
      <vt:lpstr>Réseau récurrent</vt:lpstr>
      <vt:lpstr>Réseau récurrent</vt:lpstr>
      <vt:lpstr>Problématique du deeplearning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thibaut fabacher</dc:creator>
  <cp:lastModifiedBy>thibaut fabacher</cp:lastModifiedBy>
  <cp:revision>2</cp:revision>
  <dcterms:created xsi:type="dcterms:W3CDTF">2021-05-05T13:32:28Z</dcterms:created>
  <dcterms:modified xsi:type="dcterms:W3CDTF">2021-05-05T15:02:36Z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